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256" r:id="rId3"/>
    <p:sldId id="258" r:id="rId5"/>
    <p:sldId id="321" r:id="rId6"/>
    <p:sldId id="325" r:id="rId7"/>
    <p:sldId id="347" r:id="rId8"/>
    <p:sldId id="348" r:id="rId9"/>
    <p:sldId id="349" r:id="rId10"/>
    <p:sldId id="322" r:id="rId11"/>
    <p:sldId id="352" r:id="rId12"/>
    <p:sldId id="353" r:id="rId13"/>
    <p:sldId id="354" r:id="rId14"/>
    <p:sldId id="355" r:id="rId15"/>
    <p:sldId id="323" r:id="rId16"/>
    <p:sldId id="357" r:id="rId17"/>
    <p:sldId id="358" r:id="rId18"/>
    <p:sldId id="320" r:id="rId19"/>
  </p:sldIdLst>
  <p:sldSz cx="12192000" cy="6858000"/>
  <p:notesSz cx="6858000" cy="9144000"/>
  <p:embeddedFontLst>
    <p:embeddedFont>
      <p:font typeface="微软雅黑" panose="020B0503020204020204" pitchFamily="34" charset="-122"/>
      <p:regular r:id="rId24"/>
    </p:embeddedFont>
    <p:embeddedFont>
      <p:font typeface="等线" panose="02010600030101010101" charset="-122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986B"/>
    <a:srgbClr val="6E0F6D"/>
    <a:srgbClr val="B88F4D"/>
    <a:srgbClr val="F8F4ED"/>
    <a:srgbClr val="D3B7D3"/>
    <a:srgbClr val="E7E6E6"/>
    <a:srgbClr val="FFFFFF"/>
    <a:srgbClr val="A5A5A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416" y="438"/>
      </p:cViewPr>
      <p:guideLst>
        <p:guide orient="horz" pos="2092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gs" Target="tags/tag25.xml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jpe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AFE08-8D44-440F-9169-987E3AF32E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74971946-35AD-4712-B7F1-D943290203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449" y="287134"/>
            <a:ext cx="2091299" cy="66505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6351"/>
            <a:ext cx="12192000" cy="1334222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683D5-445C-4750-87EF-0968F7B9A4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8.png"/><Relationship Id="rId7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tags" Target="../tags/tag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0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1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.xml"/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3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4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5.xml"/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.xml"/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8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9.xml"/><Relationship Id="rId2" Type="http://schemas.openxmlformats.org/officeDocument/2006/relationships/image" Target="../media/image1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78" y="0"/>
            <a:ext cx="12232578" cy="688774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20289" y="1"/>
            <a:ext cx="12232578" cy="6896098"/>
          </a:xfrm>
          <a:prstGeom prst="rect">
            <a:avLst/>
          </a:prstGeom>
          <a:gradFill>
            <a:gsLst>
              <a:gs pos="100000">
                <a:srgbClr val="6E0F6D">
                  <a:alpha val="82000"/>
                </a:srgbClr>
              </a:gs>
              <a:gs pos="100000">
                <a:schemeClr val="bg1">
                  <a:alpha val="5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589" y="822574"/>
            <a:ext cx="3374805" cy="843701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-40579" y="2320836"/>
            <a:ext cx="12252867" cy="2481315"/>
            <a:chOff x="-102485" y="2063550"/>
            <a:chExt cx="12252867" cy="2481315"/>
          </a:xfrm>
        </p:grpSpPr>
        <p:sp>
          <p:nvSpPr>
            <p:cNvPr id="9" name="矩形 8"/>
            <p:cNvSpPr/>
            <p:nvPr/>
          </p:nvSpPr>
          <p:spPr>
            <a:xfrm>
              <a:off x="-102485" y="2063550"/>
              <a:ext cx="12252867" cy="17335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文本占位符 24"/>
            <p:cNvSpPr txBox="1"/>
            <p:nvPr/>
          </p:nvSpPr>
          <p:spPr>
            <a:xfrm>
              <a:off x="15427" y="2411153"/>
              <a:ext cx="12017042" cy="213371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5400" b="1" kern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5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sz="5400" i="0" u="none" strike="noStrike" kern="1200" cap="none" spc="0" normalizeH="0" baseline="0" noProof="0" dirty="0">
                  <a:ln>
                    <a:noFill/>
                  </a:ln>
                  <a:solidFill>
                    <a:srgbClr val="6E0F6D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丘奇</a:t>
              </a:r>
              <a:r>
                <a:rPr kumimoji="0" lang="en-US" altLang="zh-CN" sz="5400" i="0" u="none" strike="noStrike" kern="1200" cap="none" spc="0" normalizeH="0" baseline="0" noProof="0" dirty="0">
                  <a:ln>
                    <a:noFill/>
                  </a:ln>
                  <a:solidFill>
                    <a:srgbClr val="6E0F6D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-</a:t>
              </a:r>
              <a:r>
                <a:rPr kumimoji="0" lang="zh-CN" altLang="en-US" sz="5400" i="0" u="none" strike="noStrike" kern="1200" cap="none" spc="0" normalizeH="0" baseline="0" noProof="0" dirty="0">
                  <a:ln>
                    <a:noFill/>
                  </a:ln>
                  <a:solidFill>
                    <a:srgbClr val="6E0F6D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图灵论题</a:t>
              </a:r>
              <a:endParaRPr kumimoji="0" lang="zh-CN" altLang="en-US" sz="5400" i="0" u="none" strike="noStrike" kern="1200" cap="none" spc="0" normalizeH="0" baseline="0" noProof="0" dirty="0">
                <a:ln>
                  <a:noFill/>
                </a:ln>
                <a:solidFill>
                  <a:srgbClr val="6E0F6D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9" name="文本占位符 30"/>
          <p:cNvSpPr txBox="1"/>
          <p:nvPr/>
        </p:nvSpPr>
        <p:spPr>
          <a:xfrm>
            <a:off x="8273363" y="4589863"/>
            <a:ext cx="2609850" cy="296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花鹏宇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-40578" y="6375222"/>
            <a:ext cx="12232578" cy="520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0" y="6404965"/>
            <a:ext cx="3200400" cy="482778"/>
            <a:chOff x="3512853" y="3287330"/>
            <a:chExt cx="4658964" cy="602602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3"/>
            <a:srcRect b="53188"/>
            <a:stretch>
              <a:fillRect/>
            </a:stretch>
          </p:blipFill>
          <p:spPr>
            <a:xfrm>
              <a:off x="3512853" y="3287330"/>
              <a:ext cx="2583147" cy="537429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 rotWithShape="1">
            <a:blip r:embed="rId3"/>
            <a:srcRect l="11148" t="57420"/>
            <a:stretch>
              <a:fillRect/>
            </a:stretch>
          </p:blipFill>
          <p:spPr>
            <a:xfrm>
              <a:off x="6007737" y="3429000"/>
              <a:ext cx="2164080" cy="460932"/>
            </a:xfrm>
            <a:prstGeom prst="rect">
              <a:avLst/>
            </a:prstGeom>
          </p:spPr>
        </p:pic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819" y="6339056"/>
            <a:ext cx="7758601" cy="561221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11175637" y="6427479"/>
            <a:ext cx="799728" cy="408050"/>
            <a:chOff x="16791" y="492"/>
            <a:chExt cx="1905" cy="972"/>
          </a:xfrm>
        </p:grpSpPr>
        <p:pic>
          <p:nvPicPr>
            <p:cNvPr id="33" name="图片 32" descr="南大研会logo-透明底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7724" y="492"/>
              <a:ext cx="972" cy="972"/>
            </a:xfrm>
            <a:prstGeom prst="rect">
              <a:avLst/>
            </a:prstGeom>
          </p:spPr>
        </p:pic>
        <p:pic>
          <p:nvPicPr>
            <p:cNvPr id="34" name="图片 33" descr="校徽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16791" y="492"/>
              <a:ext cx="777" cy="972"/>
            </a:xfrm>
            <a:prstGeom prst="rect">
              <a:avLst/>
            </a:prstGeom>
          </p:spPr>
        </p:pic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多带图灵机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2058035"/>
            <a:ext cx="10631170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定理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3.8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：每个多带图灵机等价于某一个单带图灵机。（将多个带子合并，符号顶上加点来标记读写头位置。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有多个带子，每个带子有自己的读写头，用于读和写。开始时，输入出现在第一个带子上，其他的带子都是空白的。转移函数改为允许多个带子同时进行读、写和移动读写头。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030" y="2906395"/>
            <a:ext cx="9986010" cy="95885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推论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3.9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：一个语言是图灵可识别的，当且仅当存在多带图灵机识别它。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非确定型图灵机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1762125"/>
            <a:ext cx="10631170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定理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：每个非确定型图灵机都等价于某一个确定型图灵机。（非确定型图灵机在输入的计算上可看做一棵树，让确定型图灵机用广度优先策略在这棵树上搜索接受格局，深度优先可能会遇到无限分支）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在计算过程中，机器可以在多种可能性动作中选择一种继续进行。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030" y="2906395"/>
            <a:ext cx="9986010" cy="62992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推论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3.11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：一个语言是图灵可识别的，当且仅当存在非确定型图灵机识别它。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7665" y="3569970"/>
            <a:ext cx="9986010" cy="62992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推论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3.12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：一个语言是可判定的，当且仅当存在非确定型图灵机判定它。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  <p:bldP spid="2" grpId="0"/>
      <p:bldP spid="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枚举器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2332355"/>
            <a:ext cx="10631170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定理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13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：一个语言是图灵可识别的，当且仅当存在枚举器枚举它。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1170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带有打印机的图灵机，图灵机把打印机当作输出设备，从而可以打印串。枚举器以空白输入的工作带开始运行，如果不停机，它可能会打印出串的一个无限序列。枚举器所枚举的语言是最终打印出的串的集合。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470535" y="2983865"/>
            <a:ext cx="5897880" cy="2743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825">
            <a:off x="6536545" y="-1063231"/>
            <a:ext cx="8017655" cy="100511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09609">
            <a:off x="-3187146" y="-1491966"/>
            <a:ext cx="8359651" cy="1047988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190638"/>
            <a:ext cx="12192000" cy="2533762"/>
          </a:xfrm>
          <a:prstGeom prst="rect">
            <a:avLst/>
          </a:prstGeom>
          <a:solidFill>
            <a:srgbClr val="6E0F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4"/>
          <p:cNvSpPr txBox="1"/>
          <p:nvPr/>
        </p:nvSpPr>
        <p:spPr>
          <a:xfrm>
            <a:off x="515380" y="2895488"/>
            <a:ext cx="11161239" cy="2133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第三部分：算法的定义</a:t>
            </a:r>
            <a:endParaRPr kumimoji="0" lang="zh-CN" altLang="en-US" sz="5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960" y="237514"/>
            <a:ext cx="1499659" cy="47691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6404965"/>
            <a:ext cx="3200400" cy="482778"/>
            <a:chOff x="3512853" y="3287330"/>
            <a:chExt cx="4658964" cy="60260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b="53188"/>
            <a:stretch>
              <a:fillRect/>
            </a:stretch>
          </p:blipFill>
          <p:spPr>
            <a:xfrm>
              <a:off x="3512853" y="3287330"/>
              <a:ext cx="2583147" cy="537429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/>
            <a:srcRect l="11148" t="57420"/>
            <a:stretch>
              <a:fillRect/>
            </a:stretch>
          </p:blipFill>
          <p:spPr>
            <a:xfrm>
              <a:off x="6007737" y="3429000"/>
              <a:ext cx="2164080" cy="460932"/>
            </a:xfrm>
            <a:prstGeom prst="rect">
              <a:avLst/>
            </a:prstGeom>
          </p:spPr>
        </p:pic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希尔伯特问题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2155825"/>
            <a:ext cx="10631170" cy="1170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丘奇和图灵于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1936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年写的文章中给出算法的明确定义。丘奇使用称为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λ-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演算的记号系统来定义算法，图灵使用机器来做同样的事情。这两个定义后来被证明是等价的。算法的非形式化概念和精确定义之间的这个联系从此被称为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丘奇</a:t>
            </a:r>
            <a:r>
              <a:rPr kumimoji="0" lang="en-US" altLang="zh-CN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-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图灵论题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887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希尔伯特第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问题：设计一个算法来检测一个多项式是否有整数根。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结果：算法上不可解。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8300" y="3382645"/>
            <a:ext cx="10630535" cy="117030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3.D={p|p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是有整数根的多项式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},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希尔伯特问题是问：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是不是可判定的？我们只能证明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是图灵可识别的。对于是有一个变元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的多项式，我们只要找到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的上界，即可证明是可判定的。而马提亚塞维齐定理表明：对于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多变元多项式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，计算这样的上界是不可能的。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描述图灵机的术语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030" y="1803400"/>
            <a:ext cx="10631170" cy="1170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描述算法的三种详细程度：一、形式化描述，详尽写出图灵机的状态、转移函数等；二、实现描述，用日常语言描述图灵机的动作，如怎么移动读写头、怎么在带子上存储数据等；三、高层次描述，使用日常语言来描述算法，忽略实现的细节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首先，要相信：图灵机刻画了所有的算法。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7030" y="3088640"/>
            <a:ext cx="10630535" cy="152971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描述图灵机算法的格式：带引号的文字段，且排成锯齿状。将算法分成几个步骤，每个步骤可能包括图灵机计算的许多步，用更深的缩进方式来指示算法的分块结构。算法的第一行描述机器的输入，如果输入描述仅仅被写成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，则这个串被当成输入。如果输入的是一个对象的编码，则暗示图灵机需要首先检查此输入是否确实是所要的对象的编码，如果不是，则拒绝它。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825">
            <a:off x="6536545" y="-1063231"/>
            <a:ext cx="8017655" cy="100511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190638"/>
            <a:ext cx="12192000" cy="2381362"/>
          </a:xfrm>
          <a:prstGeom prst="rect">
            <a:avLst/>
          </a:prstGeom>
          <a:solidFill>
            <a:srgbClr val="6E0F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4"/>
          <p:cNvSpPr txBox="1"/>
          <p:nvPr/>
        </p:nvSpPr>
        <p:spPr>
          <a:xfrm>
            <a:off x="515380" y="2895488"/>
            <a:ext cx="11161239" cy="2133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汇报结束，</a:t>
            </a: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感谢垂听！</a:t>
            </a:r>
            <a:endParaRPr kumimoji="0" lang="zh-CN" altLang="en-US" sz="5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960" y="237514"/>
            <a:ext cx="1499659" cy="4769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09609">
            <a:off x="-3187146" y="-1491966"/>
            <a:ext cx="8359651" cy="1047988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0" y="6404965"/>
            <a:ext cx="3200400" cy="482778"/>
            <a:chOff x="3512853" y="3287330"/>
            <a:chExt cx="4658964" cy="602602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3"/>
            <a:srcRect b="53188"/>
            <a:stretch>
              <a:fillRect/>
            </a:stretch>
          </p:blipFill>
          <p:spPr>
            <a:xfrm>
              <a:off x="3512853" y="3287330"/>
              <a:ext cx="2583147" cy="537429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3"/>
            <a:srcRect l="11148" t="57420"/>
            <a:stretch>
              <a:fillRect/>
            </a:stretch>
          </p:blipFill>
          <p:spPr>
            <a:xfrm>
              <a:off x="6007737" y="3429000"/>
              <a:ext cx="2164080" cy="460932"/>
            </a:xfrm>
            <a:prstGeom prst="rect">
              <a:avLst/>
            </a:prstGeom>
          </p:spPr>
        </p:pic>
      </p:grp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03734" y="-719"/>
            <a:ext cx="3566160" cy="6858000"/>
          </a:xfrm>
          <a:prstGeom prst="rect">
            <a:avLst/>
          </a:prstGeom>
          <a:solidFill>
            <a:srgbClr val="6E0F6D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286" y="5869305"/>
            <a:ext cx="7996714" cy="104057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47348" y="2211909"/>
            <a:ext cx="581352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rgbClr val="6E0F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2065" y="2945381"/>
            <a:ext cx="1740141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500" b="1" dirty="0">
                <a:solidFill>
                  <a:schemeClr val="bg1"/>
                </a:solidFill>
                <a:effectLst/>
                <a:cs typeface="+mn-ea"/>
                <a:sym typeface="+mn-lt"/>
              </a:rPr>
              <a:t>目录</a:t>
            </a:r>
            <a:endParaRPr lang="zh-CN" altLang="en-US" sz="4500" b="1" dirty="0">
              <a:solidFill>
                <a:schemeClr val="bg1"/>
              </a:solidFill>
              <a:effectLst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1809" y="3778581"/>
            <a:ext cx="2418973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000" b="1" dirty="0">
                <a:solidFill>
                  <a:schemeClr val="bg1"/>
                </a:solidFill>
                <a:effectLst/>
                <a:cs typeface="+mn-ea"/>
                <a:sym typeface="+mn-lt"/>
              </a:rPr>
              <a:t>CONTENTS</a:t>
            </a:r>
            <a:endParaRPr lang="zh-CN" altLang="en-US" sz="3000" b="1" dirty="0">
              <a:solidFill>
                <a:schemeClr val="bg1"/>
              </a:solidFill>
              <a:effectLst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970" y="218464"/>
            <a:ext cx="1499659" cy="47691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83917">
            <a:off x="5774252" y="-708920"/>
            <a:ext cx="5745501" cy="7202716"/>
          </a:xfrm>
          <a:prstGeom prst="rect">
            <a:avLst/>
          </a:prstGeom>
        </p:spPr>
      </p:pic>
      <p:grpSp>
        <p:nvGrpSpPr>
          <p:cNvPr id="22" name="组合 21"/>
          <p:cNvGrpSpPr/>
          <p:nvPr>
            <p:custDataLst>
              <p:tags r:id="rId4"/>
            </p:custDataLst>
          </p:nvPr>
        </p:nvGrpSpPr>
        <p:grpSpPr>
          <a:xfrm>
            <a:off x="5191125" y="1143000"/>
            <a:ext cx="5428544" cy="742950"/>
            <a:chOff x="4924425" y="866775"/>
            <a:chExt cx="5428544" cy="742950"/>
          </a:xfrm>
        </p:grpSpPr>
        <p:sp>
          <p:nvSpPr>
            <p:cNvPr id="16" name="流程图: 接点 15"/>
            <p:cNvSpPr/>
            <p:nvPr>
              <p:custDataLst>
                <p:tags r:id="rId5"/>
              </p:custDataLst>
            </p:nvPr>
          </p:nvSpPr>
          <p:spPr>
            <a:xfrm>
              <a:off x="4924425" y="866775"/>
              <a:ext cx="742950" cy="742950"/>
            </a:xfrm>
            <a:prstGeom prst="flowChartConnector">
              <a:avLst/>
            </a:prstGeom>
            <a:solidFill>
              <a:srgbClr val="6E0F6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cs typeface="+mn-ea"/>
                  <a:sym typeface="+mn-lt"/>
                </a:rPr>
                <a:t>01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6"/>
              </p:custDataLst>
            </p:nvPr>
          </p:nvSpPr>
          <p:spPr>
            <a:xfrm>
              <a:off x="5467350" y="960120"/>
              <a:ext cx="4885619" cy="586739"/>
            </a:xfrm>
            <a:prstGeom prst="rect">
              <a:avLst/>
            </a:prstGeom>
            <a:solidFill>
              <a:srgbClr val="6E0F6D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cs typeface="+mn-ea"/>
                <a:sym typeface="+mn-lt"/>
              </a:endParaRPr>
            </a:p>
          </p:txBody>
        </p:sp>
        <p:sp>
          <p:nvSpPr>
            <p:cNvPr id="18" name="文本框 6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759227" y="991879"/>
              <a:ext cx="4214767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图灵机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>
            <p:custDataLst>
              <p:tags r:id="rId8"/>
            </p:custDataLst>
          </p:nvPr>
        </p:nvGrpSpPr>
        <p:grpSpPr>
          <a:xfrm>
            <a:off x="5191125" y="2505726"/>
            <a:ext cx="5428544" cy="742950"/>
            <a:chOff x="4924425" y="866775"/>
            <a:chExt cx="5428544" cy="742950"/>
          </a:xfrm>
        </p:grpSpPr>
        <p:sp>
          <p:nvSpPr>
            <p:cNvPr id="24" name="流程图: 接点 23"/>
            <p:cNvSpPr/>
            <p:nvPr>
              <p:custDataLst>
                <p:tags r:id="rId9"/>
              </p:custDataLst>
            </p:nvPr>
          </p:nvSpPr>
          <p:spPr>
            <a:xfrm>
              <a:off x="4924425" y="866775"/>
              <a:ext cx="742950" cy="742950"/>
            </a:xfrm>
            <a:prstGeom prst="flowChartConnector">
              <a:avLst/>
            </a:prstGeom>
            <a:solidFill>
              <a:srgbClr val="6E0F6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cs typeface="+mn-ea"/>
                  <a:sym typeface="+mn-lt"/>
                </a:rPr>
                <a:t>02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10"/>
              </p:custDataLst>
            </p:nvPr>
          </p:nvSpPr>
          <p:spPr>
            <a:xfrm>
              <a:off x="5467350" y="960120"/>
              <a:ext cx="4885619" cy="586739"/>
            </a:xfrm>
            <a:prstGeom prst="rect">
              <a:avLst/>
            </a:prstGeom>
            <a:solidFill>
              <a:srgbClr val="6E0F6D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6" name="文本框 6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5759227" y="991879"/>
              <a:ext cx="4214767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图灵机的变形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>
            <p:custDataLst>
              <p:tags r:id="rId12"/>
            </p:custDataLst>
          </p:nvPr>
        </p:nvGrpSpPr>
        <p:grpSpPr>
          <a:xfrm>
            <a:off x="5191125" y="3868452"/>
            <a:ext cx="5428544" cy="742950"/>
            <a:chOff x="4924425" y="866775"/>
            <a:chExt cx="5428544" cy="742950"/>
          </a:xfrm>
        </p:grpSpPr>
        <p:sp>
          <p:nvSpPr>
            <p:cNvPr id="28" name="流程图: 接点 27"/>
            <p:cNvSpPr/>
            <p:nvPr>
              <p:custDataLst>
                <p:tags r:id="rId13"/>
              </p:custDataLst>
            </p:nvPr>
          </p:nvSpPr>
          <p:spPr>
            <a:xfrm>
              <a:off x="4924425" y="866775"/>
              <a:ext cx="742950" cy="742950"/>
            </a:xfrm>
            <a:prstGeom prst="flowChartConnector">
              <a:avLst/>
            </a:prstGeom>
            <a:solidFill>
              <a:srgbClr val="6E0F6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>
                  <a:cs typeface="+mn-ea"/>
                  <a:sym typeface="+mn-lt"/>
                </a:rPr>
                <a:t>03</a:t>
              </a:r>
              <a:endParaRPr lang="zh-CN" altLang="en-US" sz="2000" b="1" dirty="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14"/>
              </p:custDataLst>
            </p:nvPr>
          </p:nvSpPr>
          <p:spPr>
            <a:xfrm>
              <a:off x="5467350" y="960120"/>
              <a:ext cx="4885619" cy="586739"/>
            </a:xfrm>
            <a:prstGeom prst="rect">
              <a:avLst/>
            </a:prstGeom>
            <a:solidFill>
              <a:srgbClr val="6E0F6D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30" name="文本框 6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5759227" y="991879"/>
              <a:ext cx="4214767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算法的定义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825">
            <a:off x="6536545" y="-1063231"/>
            <a:ext cx="8017655" cy="100511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190638"/>
            <a:ext cx="12192000" cy="2533762"/>
          </a:xfrm>
          <a:prstGeom prst="rect">
            <a:avLst/>
          </a:prstGeom>
          <a:solidFill>
            <a:srgbClr val="6E0F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4"/>
          <p:cNvSpPr txBox="1"/>
          <p:nvPr/>
        </p:nvSpPr>
        <p:spPr>
          <a:xfrm>
            <a:off x="515380" y="2895488"/>
            <a:ext cx="11161239" cy="2133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第一部分：图灵机</a:t>
            </a:r>
            <a:endParaRPr kumimoji="0" lang="zh-CN" altLang="en-US" sz="5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960" y="237514"/>
            <a:ext cx="1499659" cy="4769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09609">
            <a:off x="-3187146" y="-1491966"/>
            <a:ext cx="8359651" cy="10479885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6404965"/>
            <a:ext cx="3200400" cy="482778"/>
            <a:chOff x="3512853" y="3287330"/>
            <a:chExt cx="4658964" cy="60260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b="53188"/>
            <a:stretch>
              <a:fillRect/>
            </a:stretch>
          </p:blipFill>
          <p:spPr>
            <a:xfrm>
              <a:off x="3512853" y="3287330"/>
              <a:ext cx="2583147" cy="537429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/>
            <a:srcRect l="11148" t="57420"/>
            <a:stretch>
              <a:fillRect/>
            </a:stretch>
          </p:blipFill>
          <p:spPr>
            <a:xfrm>
              <a:off x="6007737" y="3429000"/>
              <a:ext cx="2164080" cy="460932"/>
            </a:xfrm>
            <a:prstGeom prst="rect">
              <a:avLst/>
            </a:prstGeom>
          </p:spPr>
        </p:pic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图灵机简介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1710055"/>
            <a:ext cx="6447790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特点：有无限大容量的存储且可以任意访问内部数据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3329940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由图灵于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1936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年提出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665" y="2322195"/>
            <a:ext cx="9438640" cy="186118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形化描述：用一个无限长的带子作为存储，有一个能在带子上读、写、左右移动的读写头。开始运作时，带子上只有输入串。若要保存信息，可将信息写在带子上。可以读已经写下的信息。不停计算直到产生输出。有接受和拒绝两种状态，若进入这两种状态，则产生输出接受或拒绝，否则继续执行，永不停止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3"/>
          <a:stretch>
            <a:fillRect/>
          </a:stretch>
        </p:blipFill>
        <p:spPr>
          <a:xfrm>
            <a:off x="367665" y="4556125"/>
            <a:ext cx="5313680" cy="1482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图灵机的形式化定义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35" y="923925"/>
            <a:ext cx="11710035" cy="4944110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图灵机的格局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1710055"/>
            <a:ext cx="998537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表示方法：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uqv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，当前状态为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，当前带子内容是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uv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，读写头当前位置是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的第一个符号，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的最后一个符号以后的符号都是空白符。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图灵机计算过程中，</a:t>
            </a:r>
            <a:r>
              <a:rPr kumimoji="0" lang="zh-CN" b="1" i="0" kern="0" cap="none" spc="0" normalizeH="0" baseline="0" noProof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当前状态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、</a:t>
            </a:r>
            <a:r>
              <a:rPr kumimoji="0" lang="zh-CN" b="1" i="0" kern="0" cap="none" spc="0" normalizeH="0" baseline="0" noProof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当前带子内容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和</a:t>
            </a:r>
            <a:r>
              <a:rPr kumimoji="0" lang="zh-CN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读写头当前位置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组合在一起，称为图灵机的</a:t>
            </a:r>
            <a:r>
              <a:rPr kumimoji="0" lang="zh-CN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格局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030" y="2560955"/>
            <a:ext cx="9986010" cy="95885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若图灵机能合法地从格局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C1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一步进入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格局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C2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，则称格局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C1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产生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格局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C2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。（形式化定义见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P106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分为左端点、右端点和中间三种情况）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7665" y="3420745"/>
            <a:ext cx="9985375" cy="45085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起始格局、接受格局、拒绝格局、停机格局、能让图灵机接受的格局序列。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图灵机的语言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1710055"/>
            <a:ext cx="9985375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定义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3.2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：如果一个语言能被某一图灵机识别，则称该语言是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图灵可识别的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45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kumimoji="0" 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接受的字符串的集合称为</a:t>
            </a:r>
            <a:r>
              <a:rPr kumimoji="0" lang="en-US" altLang="zh-CN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的语言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，或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被</a:t>
            </a:r>
            <a:r>
              <a:rPr kumimoji="0" lang="en-US" altLang="zh-CN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识别的语言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，记为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L(M)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665" y="2322195"/>
            <a:ext cx="9986010" cy="95885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讨论：在输入上运行一个图灵机，可能有接受、拒绝、循环三种结果。对于一个输入，图灵机有两种方式不接受它，一是进入拒绝状态而拒绝它，而是进入循环。有时候，很难区分机器是进入循环还是需要耗费长时间的运行，因此，我们更喜欢对所有输入都停机的图灵机，它们永不循环，称这种机器为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判定器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。对于可以识别某个语言的判定器，称其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判定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该语言。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7665" y="4054475"/>
            <a:ext cx="9985375" cy="8877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定义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3.3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：如果一个语言能被某一图灵机判定，则称它是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图灵可判定的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，简称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可判定的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注：每一个可判定语言都是图灵可识别的，但图灵可识别的语言不一定是可判定的。</a:t>
            </a:r>
            <a:endParaRPr kumimoji="0" lang="zh-CN" altLang="en-US" b="0" i="0" kern="0" cap="none" spc="0" normalizeH="0" baseline="0" noProof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  <p:bldP spid="2" grpId="0"/>
      <p:bldP spid="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0825">
            <a:off x="6536545" y="-1063231"/>
            <a:ext cx="8017655" cy="100511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09609">
            <a:off x="-3187146" y="-1491966"/>
            <a:ext cx="8359651" cy="1047988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190638"/>
            <a:ext cx="12192000" cy="2533762"/>
          </a:xfrm>
          <a:prstGeom prst="rect">
            <a:avLst/>
          </a:prstGeom>
          <a:solidFill>
            <a:srgbClr val="6E0F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4"/>
          <p:cNvSpPr txBox="1"/>
          <p:nvPr/>
        </p:nvSpPr>
        <p:spPr>
          <a:xfrm>
            <a:off x="515380" y="2895488"/>
            <a:ext cx="11161239" cy="2133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5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第二部分：图灵机的变形</a:t>
            </a:r>
            <a:endParaRPr kumimoji="0" lang="zh-CN" altLang="en-US" sz="5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960" y="237514"/>
            <a:ext cx="1499659" cy="47691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0" y="6404965"/>
            <a:ext cx="3200400" cy="482778"/>
            <a:chOff x="3512853" y="3287330"/>
            <a:chExt cx="4658964" cy="60260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b="53188"/>
            <a:stretch>
              <a:fillRect/>
            </a:stretch>
          </p:blipFill>
          <p:spPr>
            <a:xfrm>
              <a:off x="3512853" y="3287330"/>
              <a:ext cx="2583147" cy="537429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/>
            <a:srcRect l="11148" t="57420"/>
            <a:stretch>
              <a:fillRect/>
            </a:stretch>
          </p:blipFill>
          <p:spPr>
            <a:xfrm>
              <a:off x="6007737" y="3429000"/>
              <a:ext cx="2164080" cy="460932"/>
            </a:xfrm>
            <a:prstGeom prst="rect">
              <a:avLst/>
            </a:prstGeom>
          </p:spPr>
        </p:pic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5928039"/>
            <a:ext cx="12268200" cy="1038449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31746" y="218464"/>
            <a:ext cx="11524894" cy="624762"/>
            <a:chOff x="331746" y="218464"/>
            <a:chExt cx="11524894" cy="6247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2970" y="218464"/>
              <a:ext cx="1499659" cy="476910"/>
            </a:xfrm>
            <a:prstGeom prst="rect">
              <a:avLst/>
            </a:prstGeom>
          </p:spPr>
        </p:pic>
        <p:cxnSp>
          <p:nvCxnSpPr>
            <p:cNvPr id="10" name="直接连接符 9"/>
            <p:cNvCxnSpPr/>
            <p:nvPr/>
          </p:nvCxnSpPr>
          <p:spPr>
            <a:xfrm>
              <a:off x="367840" y="809674"/>
              <a:ext cx="11488800" cy="0"/>
            </a:xfrm>
            <a:prstGeom prst="line">
              <a:avLst/>
            </a:prstGeom>
            <a:ln w="28575">
              <a:solidFill>
                <a:srgbClr val="6E0F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占位符 5"/>
            <p:cNvSpPr txBox="1"/>
            <p:nvPr/>
          </p:nvSpPr>
          <p:spPr>
            <a:xfrm>
              <a:off x="331746" y="230451"/>
              <a:ext cx="5040313" cy="612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3200" b="1" kern="1200">
                  <a:solidFill>
                    <a:srgbClr val="02428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zh-CN" altLang="en-US" dirty="0">
                  <a:solidFill>
                    <a:srgbClr val="6E0F6D"/>
                  </a:solidFill>
                  <a:latin typeface="+mn-lt"/>
                  <a:ea typeface="+mn-ea"/>
                  <a:cs typeface="+mn-ea"/>
                  <a:sym typeface="+mn-lt"/>
                </a:rPr>
                <a:t>有关变形</a:t>
              </a:r>
              <a:endParaRPr lang="zh-CN" altLang="en-US" dirty="0">
                <a:solidFill>
                  <a:srgbClr val="6E0F6D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485335" y="1379141"/>
            <a:ext cx="392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667177" y="5435058"/>
            <a:ext cx="11201692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点击此处输入你的汇报内容，根据您的实际情况调整文字字体和大小。点击此处输入你的汇报内容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805765" y="4326519"/>
            <a:ext cx="2186710" cy="417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kern="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点击此处输入文字</a:t>
            </a:r>
            <a:endParaRPr kumimoji="0" lang="en-US" altLang="zh-CN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7665" y="2058035"/>
            <a:ext cx="998537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它们的定义有了变化，但它们的能力却没有改变，在形式变化中保持不变的性质称为稳健性。（有穷自动机和下推自动机</a:t>
            </a:r>
            <a:r>
              <a:rPr kumimoji="0" lang="zh-CN" altLang="en-US" b="1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在某种程度上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都是稳健的模型，但图灵机更具惊人的稳健性。）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367665" y="1097915"/>
            <a:ext cx="10630535" cy="81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1.eg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：含有多个带子的图灵机、非确定性图灵机</a:t>
            </a:r>
            <a:r>
              <a:rPr kumimoji="0" lang="en-US" altLang="zh-CN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......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原来的模型与它所有合理的变形有着同样的能力，识别相同的语言类。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7665" y="3117850"/>
            <a:ext cx="9986010" cy="95885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marR="0" indent="0" algn="just" defTabSz="914400" fontAlgn="auto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kumimoji="0" lang="zh-CN" altLang="en-US" b="0" i="0" kern="0" cap="none" spc="0" normalizeH="0" baseline="0" noProof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证明各种变形图灵机之间等价性的关键：为证明两个模型是等价的，只要证明它们能相互模拟即可。</a:t>
            </a:r>
            <a:endParaRPr kumimoji="0" lang="zh-CN" altLang="en-US" b="0" i="0" kern="0" cap="none" spc="0" normalizeH="0" baseline="0" noProof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48E67CF-5BD0-44B5-AA06-EE955CFADE6F}" type="slidenum">
              <a:rPr lang="zh-CN" altLang="en-US" smtClean="0"/>
            </a:fld>
            <a:endParaRPr lang="zh-CN" altLang="en-US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3" grpId="0"/>
      <p:bldP spid="73" grpId="1"/>
      <p:bldP spid="5" grpId="0"/>
      <p:bldP spid="5" grpId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11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12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13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14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15.xml><?xml version="1.0" encoding="utf-8"?>
<p:tagLst xmlns:p="http://schemas.openxmlformats.org/presentationml/2006/main">
  <p:tag name="ISLIDE.ICON" val="#400517;#400338;#400550;#400554;"/>
</p:tagLst>
</file>

<file path=ppt/tags/tag16.xml><?xml version="1.0" encoding="utf-8"?>
<p:tagLst xmlns:p="http://schemas.openxmlformats.org/presentationml/2006/main">
  <p:tag name="ISLIDE.ICON" val="#400517;#400338;#400550;#400554;"/>
</p:tagLst>
</file>

<file path=ppt/tags/tag17.xml><?xml version="1.0" encoding="utf-8"?>
<p:tagLst xmlns:p="http://schemas.openxmlformats.org/presentationml/2006/main">
  <p:tag name="ISLIDE.ICON" val="#400517;#400338;#400550;#400554;"/>
</p:tagLst>
</file>

<file path=ppt/tags/tag18.xml><?xml version="1.0" encoding="utf-8"?>
<p:tagLst xmlns:p="http://schemas.openxmlformats.org/presentationml/2006/main">
  <p:tag name="ISLIDE.ICON" val="#400517;#400338;#400550;#400554;"/>
</p:tagLst>
</file>

<file path=ppt/tags/tag19.xml><?xml version="1.0" encoding="utf-8"?>
<p:tagLst xmlns:p="http://schemas.openxmlformats.org/presentationml/2006/main">
  <p:tag name="ISLIDE.ICON" val="#400517;#400338;#400550;#400554;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ISLIDE.ICON" val="#400517;#400338;#400550;#400554;"/>
</p:tagLst>
</file>

<file path=ppt/tags/tag21.xml><?xml version="1.0" encoding="utf-8"?>
<p:tagLst xmlns:p="http://schemas.openxmlformats.org/presentationml/2006/main">
  <p:tag name="ISLIDE.ICON" val="#400517;#400338;#400550;#400554;"/>
</p:tagLst>
</file>

<file path=ppt/tags/tag22.xml><?xml version="1.0" encoding="utf-8"?>
<p:tagLst xmlns:p="http://schemas.openxmlformats.org/presentationml/2006/main">
  <p:tag name="ISLIDE.ICON" val="#400517;#400338;#400550;#400554;"/>
</p:tagLst>
</file>

<file path=ppt/tags/tag23.xml><?xml version="1.0" encoding="utf-8"?>
<p:tagLst xmlns:p="http://schemas.openxmlformats.org/presentationml/2006/main">
  <p:tag name="ISLIDE.ICON" val="#400517;#400338;#400550;#400554;"/>
</p:tagLst>
</file>

<file path=ppt/tags/tag24.xml><?xml version="1.0" encoding="utf-8"?>
<p:tagLst xmlns:p="http://schemas.openxmlformats.org/presentationml/2006/main">
  <p:tag name="ISLIDE.ICON" val="#400517;#400338;#400550;#400554;"/>
</p:tagLst>
</file>

<file path=ppt/tags/tag25.xml><?xml version="1.0" encoding="utf-8"?>
<p:tagLst xmlns:p="http://schemas.openxmlformats.org/presentationml/2006/main">
  <p:tag name="commondata" val="eyJoZGlkIjoiMWMxYTBmM2ExNDA5MTI5NmEwNjA4YTk5MmRmY2Y2MzgifQ=="/>
</p:tagLst>
</file>

<file path=ppt/tags/tag3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4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5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6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7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8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ags/tag9.xml><?xml version="1.0" encoding="utf-8"?>
<p:tagLst xmlns:p="http://schemas.openxmlformats.org/presentationml/2006/main">
  <p:tag name="KSO_WM_DIAGRAM_VIRTUALLY_FRAME" val="{&quot;height&quot;:380.40385826771654,&quot;left&quot;:408.75,&quot;top&quot;:90,&quot;width&quot;:427.44440944881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yd4jhqh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3162</Words>
  <Application>WPS 演示</Application>
  <PresentationFormat>宽屏</PresentationFormat>
  <Paragraphs>210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Calibri Light</vt:lpstr>
      <vt:lpstr>方正宋刻本秀楷简体</vt:lpstr>
      <vt:lpstr>Arial Unicode MS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201930520013@mail.scut.edu.cn</dc:creator>
  <cp:lastModifiedBy>hpy...</cp:lastModifiedBy>
  <cp:revision>39</cp:revision>
  <dcterms:created xsi:type="dcterms:W3CDTF">2023-10-13T15:29:00Z</dcterms:created>
  <dcterms:modified xsi:type="dcterms:W3CDTF">2024-04-26T12:40:18Z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139B63ABBDFC4F34A7A13E20FE256AB9_12</vt:lpwstr>
  </property>
  <property fmtid="{D5CDD505-2E9C-101B-9397-08002B2CF9AE}" pid="3" name="KSOProductBuildVer">
    <vt:lpwstr>2052-12.1.0.16729</vt:lpwstr>
  </property>
</Properties>
</file>

<file path=docProps/thumbnail.jpeg>
</file>